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6800" cy="30279975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49">
          <p15:clr>
            <a:srgbClr val="A4A3A4"/>
          </p15:clr>
        </p15:guide>
        <p15:guide id="2" pos="70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AB"/>
    <a:srgbClr val="1F95B1"/>
    <a:srgbClr val="03739B"/>
    <a:srgbClr val="03949B"/>
    <a:srgbClr val="04ACB4"/>
    <a:srgbClr val="0099CC"/>
    <a:srgbClr val="009999"/>
    <a:srgbClr val="006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20" autoAdjust="0"/>
    <p:restoredTop sz="99642" autoAdjust="0"/>
  </p:normalViewPr>
  <p:slideViewPr>
    <p:cSldViewPr snapToObjects="1">
      <p:cViewPr>
        <p:scale>
          <a:sx n="51" d="100"/>
          <a:sy n="51" d="100"/>
        </p:scale>
        <p:origin x="24" y="24"/>
      </p:cViewPr>
      <p:guideLst>
        <p:guide orient="horz" pos="7949"/>
        <p:guide pos="70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5DA5FD9-184B-456A-BFE7-D7519C0EF2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708" tIns="10854" rIns="21708" bIns="10854" numCol="1" anchor="t" anchorCtr="0" compatLnSpc="1">
            <a:prstTxWarp prst="textNoShape">
              <a:avLst/>
            </a:prstTxWarp>
          </a:bodyPr>
          <a:lstStyle>
            <a:lvl1pPr defTabSz="217488">
              <a:defRPr sz="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162FA5D-3803-4016-90F4-4F1B5A9619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708" tIns="10854" rIns="21708" bIns="10854" numCol="1" anchor="t" anchorCtr="0" compatLnSpc="1">
            <a:prstTxWarp prst="textNoShape">
              <a:avLst/>
            </a:prstTxWarp>
          </a:bodyPr>
          <a:lstStyle>
            <a:lvl1pPr algn="r" defTabSz="217488">
              <a:defRPr sz="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194E8B20-937C-4DA3-A9F4-8C67111FDBC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798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708" tIns="10854" rIns="21708" bIns="10854" numCol="1" anchor="b" anchorCtr="0" compatLnSpc="1">
            <a:prstTxWarp prst="textNoShape">
              <a:avLst/>
            </a:prstTxWarp>
          </a:bodyPr>
          <a:lstStyle>
            <a:lvl1pPr defTabSz="217488">
              <a:defRPr sz="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D624291-B05B-4403-9996-2EE2A8F73D5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6575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708" tIns="10854" rIns="21708" bIns="10854" numCol="1" anchor="b" anchorCtr="0" compatLnSpc="1">
            <a:prstTxWarp prst="textNoShape">
              <a:avLst/>
            </a:prstTxWarp>
          </a:bodyPr>
          <a:lstStyle>
            <a:lvl1pPr algn="r" defTabSz="217488">
              <a:defRPr sz="300"/>
            </a:lvl1pPr>
          </a:lstStyle>
          <a:p>
            <a:fld id="{EA55A7F7-238F-460F-AB5F-20553841554B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AD85208-62B4-4578-9AAC-DEF4595AD3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708" tIns="10854" rIns="21708" bIns="10854" numCol="1" anchor="t" anchorCtr="0" compatLnSpc="1">
            <a:prstTxWarp prst="textNoShape">
              <a:avLst/>
            </a:prstTxWarp>
          </a:bodyPr>
          <a:lstStyle>
            <a:lvl1pPr defTabSz="217488">
              <a:defRPr sz="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0B3C0FA-CF67-45F5-A52A-C9411E1410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708" tIns="10854" rIns="21708" bIns="10854" numCol="1" anchor="t" anchorCtr="0" compatLnSpc="1">
            <a:prstTxWarp prst="textNoShape">
              <a:avLst/>
            </a:prstTxWarp>
          </a:bodyPr>
          <a:lstStyle>
            <a:lvl1pPr algn="r" defTabSz="217488">
              <a:defRPr sz="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C3DA400-A90C-4FEC-B406-AF6E36C9ACA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4388" y="744538"/>
            <a:ext cx="26289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D1E31B6D-B684-4606-8417-EEB95B3C2C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708" tIns="10854" rIns="21708" bIns="108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D3F5F56C-D22F-4827-803F-19030D1DA3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708" tIns="10854" rIns="21708" bIns="10854" numCol="1" anchor="b" anchorCtr="0" compatLnSpc="1">
            <a:prstTxWarp prst="textNoShape">
              <a:avLst/>
            </a:prstTxWarp>
          </a:bodyPr>
          <a:lstStyle>
            <a:lvl1pPr defTabSz="217488">
              <a:defRPr sz="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3C62516D-AEC7-4FAE-80D3-A8CD10F292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708" tIns="10854" rIns="21708" bIns="10854" numCol="1" anchor="b" anchorCtr="0" compatLnSpc="1">
            <a:prstTxWarp prst="textNoShape">
              <a:avLst/>
            </a:prstTxWarp>
          </a:bodyPr>
          <a:lstStyle>
            <a:lvl1pPr algn="r" defTabSz="217488">
              <a:defRPr sz="300">
                <a:latin typeface="Times New Roman" panose="02020603050405020304" pitchFamily="18" charset="0"/>
              </a:defRPr>
            </a:lvl1pPr>
          </a:lstStyle>
          <a:p>
            <a:fld id="{4B6E19CF-2164-49BC-84C6-1F3916E7BC09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1C80D65-2158-40A6-B05D-04AE6BE2AE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2174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174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174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174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174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174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174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174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174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C61D02-C04D-447F-B30B-8F83FD2920C0}" type="slidenum">
              <a:rPr lang="de-DE" altLang="de-DE" sz="300">
                <a:latin typeface="Times New Roman" panose="02020603050405020304" pitchFamily="18" charset="0"/>
              </a:rPr>
              <a:pPr/>
              <a:t>1</a:t>
            </a:fld>
            <a:endParaRPr lang="de-DE" altLang="de-DE" sz="300">
              <a:latin typeface="Times New Roman" panose="02020603050405020304" pitchFamily="18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FD0F05F-9A39-4ED0-B02D-6B8D74EA48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BC14C4B-1E22-4262-A736-5F134C737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3375" y="9405938"/>
            <a:ext cx="18180050" cy="64912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08338" y="17159288"/>
            <a:ext cx="14970125" cy="7737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3279C2-6899-43B3-8CCE-B72893EF76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02B4B0-ACA4-4FAA-AC9D-59CD5D1C4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2970D4-7033-45B1-A086-60AE18ED9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712962-892E-4DCD-8460-28C8BA97E41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16943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122FE3-3547-429A-8572-EDD0859A3F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7491CC-425C-430E-96F5-47E532F16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D19558-74A4-4694-9C3A-065CE480AA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A6190-A550-4CB4-A9EE-8E0601F2A4E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0628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5238413" y="2690813"/>
            <a:ext cx="4545012" cy="2422366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03375" y="2690813"/>
            <a:ext cx="13482638" cy="2422366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B8C514-7DFF-4C36-8C1C-AD377F0B31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42BE66-0FBC-4846-AF30-DE2393F25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4C3BAB-FEEC-4E3F-8A42-7C96CC17A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ABCAD5-206C-4645-83FF-2DC160B7DD7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9219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7165A1-E830-4D81-BD55-07742D427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F5AD99-E607-4DB6-8D31-2736B3A95D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9187BB-3FCE-4B4F-BE92-5FF4333D09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5FE0A-0586-4C10-9D28-8A6B084DA41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3435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9100" y="19457988"/>
            <a:ext cx="18178463" cy="60134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89100" y="12833350"/>
            <a:ext cx="18178463" cy="66246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57FC1B-5191-44A1-A580-0096541DE9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1FD5EE-1950-4419-B71B-711B134875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060A1B-4823-4BA7-A25D-BF287C7829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C4866-59BB-4131-9CA8-17960EEE155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1238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03375" y="8747125"/>
            <a:ext cx="9013825" cy="18167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769600" y="8747125"/>
            <a:ext cx="9013825" cy="18167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8FD5E2-B60E-4F8D-8DD4-04D9FA23B6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14E628-4DFA-49E1-95F2-DD6140BB2E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2A75BE-6EB7-4DCA-9D36-D357F4B863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CD3AC-28BE-4804-9BB0-723A9DBFFEC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6669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975" y="1212850"/>
            <a:ext cx="1924685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9975" y="6778625"/>
            <a:ext cx="9448800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69975" y="9602788"/>
            <a:ext cx="9448800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0864850" y="6778625"/>
            <a:ext cx="9451975" cy="2824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0864850" y="9602788"/>
            <a:ext cx="9451975" cy="17446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306D023-999C-417D-9024-D4012304BB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D3218FB-F200-41A1-9989-E335B67033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99A978A-81F1-4499-8BF2-89A29F2691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7E7D4-7F26-4C1F-9C12-988199A7F3C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8193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85B3231-F39A-456B-8B1A-41236EDBD8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B6FD247-3B27-4D75-A989-38397165AA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6BF6CE2-B945-459E-9D2D-FCD746D858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18A77D-5CAB-462D-9B52-09AF5D1DE17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2323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3E73CD7-C0D9-4C77-B6DF-00B3EC5293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B9DF3D5-3572-4523-B577-C383C25A3A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C39190-D198-4679-A41B-1BFCB247A1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FBF8CE-E675-4361-B5B5-602C43995B3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428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975" y="1204913"/>
            <a:ext cx="7035800" cy="51308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61363" y="1204913"/>
            <a:ext cx="11955462" cy="25844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69975" y="6335713"/>
            <a:ext cx="7035800" cy="2071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22BF6A-6642-47A1-86DB-C69497F275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E50205-76D1-4C95-B058-E2DCF076C7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454FC2-CEBE-4510-833E-7DA60E525C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39428-9F3A-4C76-B993-DF4A8F1438E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8541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2588" y="21196300"/>
            <a:ext cx="12831762" cy="2501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92588" y="2705100"/>
            <a:ext cx="12831762" cy="181689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192588" y="23698200"/>
            <a:ext cx="12831762" cy="3554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FCD451-2615-455C-90BF-5422C7F8E7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0EE3CE-E91C-4A97-850C-B2FA251077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946301-3DE3-434F-8FB6-255C2949C1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4DB8C-5ABD-4E41-ACDD-A775EB23AEA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3155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7631000-742B-43EA-8C38-CD0E41D43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03375" y="2690813"/>
            <a:ext cx="18180050" cy="504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06" tIns="147603" rIns="295206" bIns="1476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Format des Titel-Masters zu bearbeiten.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392181-C592-4500-96FF-0F35BF20B9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03375" y="8747125"/>
            <a:ext cx="18180050" cy="1816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06" tIns="147603" rIns="295206" bIns="1476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D9FE45A-9CDF-4C62-AF42-8F354469A6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3375" y="27589163"/>
            <a:ext cx="4456113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06" tIns="147603" rIns="295206" bIns="147603" numCol="1" anchor="t" anchorCtr="0" compatLnSpc="1">
            <a:prstTxWarp prst="textNoShape">
              <a:avLst/>
            </a:prstTxWarp>
          </a:bodyPr>
          <a:lstStyle>
            <a:lvl1pPr defTabSz="2952750">
              <a:defRPr sz="45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097FA54-C250-4837-AC8C-B181F798E4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7263" y="27589163"/>
            <a:ext cx="6772275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06" tIns="147603" rIns="295206" bIns="147603" numCol="1" anchor="t" anchorCtr="0" compatLnSpc="1">
            <a:prstTxWarp prst="textNoShape">
              <a:avLst/>
            </a:prstTxWarp>
          </a:bodyPr>
          <a:lstStyle>
            <a:lvl1pPr algn="ctr" defTabSz="2952750">
              <a:defRPr sz="45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C259910-C187-4550-B8FE-C18DBE7AA9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7313" y="27589163"/>
            <a:ext cx="4456112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5206" tIns="147603" rIns="295206" bIns="147603" numCol="1" anchor="t" anchorCtr="0" compatLnSpc="1">
            <a:prstTxWarp prst="textNoShape">
              <a:avLst/>
            </a:prstTxWarp>
          </a:bodyPr>
          <a:lstStyle>
            <a:lvl1pPr algn="r" defTabSz="2952750">
              <a:defRPr sz="4500">
                <a:latin typeface="Times New Roman" panose="02020603050405020304" pitchFamily="18" charset="0"/>
              </a:defRPr>
            </a:lvl1pPr>
          </a:lstStyle>
          <a:p>
            <a:fld id="{81518777-BC2B-476C-814E-11B7DAE5F98F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2pPr>
      <a:lvl3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3pPr>
      <a:lvl4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4pPr>
      <a:lvl5pPr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5pPr>
      <a:lvl6pPr marL="457200"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6pPr>
      <a:lvl7pPr marL="914400"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7pPr>
      <a:lvl8pPr marL="1371600"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8pPr>
      <a:lvl9pPr marL="1828800" algn="ctr" defTabSz="2952750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Times New Roman" pitchFamily="18" charset="0"/>
        </a:defRPr>
      </a:lvl9pPr>
    </p:titleStyle>
    <p:bodyStyle>
      <a:lvl1pPr marL="1106488" indent="-1106488" algn="l" defTabSz="2952750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2750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2pPr>
      <a:lvl3pPr marL="3689350" indent="-736600" algn="l" defTabSz="2952750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</a:defRPr>
      </a:lvl3pPr>
      <a:lvl4pPr marL="5167313" indent="-739775" algn="l" defTabSz="2952750" rtl="0" eaLnBrk="0" fontAlgn="base" hangingPunct="0">
        <a:spcBef>
          <a:spcPct val="2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</a:defRPr>
      </a:lvl4pPr>
      <a:lvl5pPr marL="66421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</a:defRPr>
      </a:lvl5pPr>
      <a:lvl6pPr marL="70993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</a:defRPr>
      </a:lvl6pPr>
      <a:lvl7pPr marL="75565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</a:defRPr>
      </a:lvl7pPr>
      <a:lvl8pPr marL="80137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</a:defRPr>
      </a:lvl8pPr>
      <a:lvl9pPr marL="8470900" indent="-738188" algn="l" defTabSz="2952750" rtl="0" eaLnBrk="0" fontAlgn="base" hangingPunct="0">
        <a:spcBef>
          <a:spcPct val="20000"/>
        </a:spcBef>
        <a:spcAft>
          <a:spcPct val="0"/>
        </a:spcAft>
        <a:buChar char="»"/>
        <a:defRPr sz="6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3">
            <a:extLst>
              <a:ext uri="{FF2B5EF4-FFF2-40B4-BE49-F238E27FC236}">
                <a16:creationId xmlns:a16="http://schemas.microsoft.com/office/drawing/2014/main" id="{037804D4-348B-44B4-930B-B8FB03E44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200" y="5013325"/>
            <a:ext cx="8204200" cy="504825"/>
          </a:xfrm>
          <a:prstGeom prst="rect">
            <a:avLst/>
          </a:prstGeom>
          <a:solidFill>
            <a:srgbClr val="0091AB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0147" tIns="31276" rIns="60147" bIns="31276">
            <a:spAutoFit/>
          </a:bodyPr>
          <a:lstStyle>
            <a:lvl1pPr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900" b="1">
                <a:solidFill>
                  <a:schemeClr val="bg1"/>
                </a:solidFill>
              </a:rPr>
              <a:t>Forschungsprofil der Einrichtung	 </a:t>
            </a:r>
            <a:endParaRPr lang="de-DE" altLang="de-DE" sz="29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1" name="Rectangle 83">
            <a:extLst>
              <a:ext uri="{FF2B5EF4-FFF2-40B4-BE49-F238E27FC236}">
                <a16:creationId xmlns:a16="http://schemas.microsoft.com/office/drawing/2014/main" id="{230C83E9-EB04-4D7B-88DD-B6A14AB08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5238" y="1000125"/>
            <a:ext cx="17267237" cy="6357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FFFF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47" tIns="31276" rIns="60147" bIns="31276">
            <a:spAutoFit/>
          </a:bodyPr>
          <a:lstStyle>
            <a:lvl1pPr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de-DE" altLang="de-DE" sz="3200" b="1" dirty="0"/>
              <a:t>BEZEICHNUNG DER EINRICHTUNG </a:t>
            </a:r>
          </a:p>
          <a:p>
            <a:pPr algn="r"/>
            <a:r>
              <a:rPr lang="de-DE" altLang="de-DE" sz="3200" b="1" dirty="0"/>
              <a:t>(Lehrstuhl, Institut bzw. Klinik),</a:t>
            </a:r>
          </a:p>
          <a:p>
            <a:pPr algn="r"/>
            <a:r>
              <a:rPr lang="de-DE" altLang="de-DE" sz="3200" b="1" dirty="0"/>
              <a:t>Weblink einfügen</a:t>
            </a:r>
          </a:p>
          <a:p>
            <a:pPr algn="r"/>
            <a:r>
              <a:rPr lang="de-DE" altLang="de-DE" sz="3200" b="1" dirty="0"/>
              <a:t> ARIAL 32 PT, KAPITAL, FETT</a:t>
            </a:r>
          </a:p>
          <a:p>
            <a:r>
              <a:rPr lang="de-DE" altLang="de-DE" sz="2800" b="1" dirty="0"/>
              <a:t>AG Forschung</a:t>
            </a:r>
          </a:p>
          <a:p>
            <a:pPr algn="r"/>
            <a:r>
              <a:rPr lang="de-DE" altLang="de-DE" sz="3200" b="1" dirty="0"/>
              <a:t>	Name des Lehrstuhlinhabers bzw. </a:t>
            </a:r>
          </a:p>
          <a:p>
            <a:pPr algn="r"/>
            <a:r>
              <a:rPr lang="de-DE" altLang="de-DE" sz="3200" b="1" dirty="0"/>
              <a:t>Leiter der Einrichtung, </a:t>
            </a:r>
          </a:p>
          <a:p>
            <a:pPr algn="r"/>
            <a:r>
              <a:rPr lang="de-DE" altLang="de-DE" sz="3200" b="1" dirty="0"/>
              <a:t>Arial, 32 </a:t>
            </a:r>
            <a:r>
              <a:rPr lang="de-DE" altLang="de-DE" sz="3200" b="1" dirty="0" err="1"/>
              <a:t>pt</a:t>
            </a:r>
            <a:r>
              <a:rPr lang="de-DE" altLang="de-DE" sz="3200" b="1" dirty="0"/>
              <a:t>, fett</a:t>
            </a:r>
            <a:endParaRPr lang="de-DE" altLang="de-DE" dirty="0"/>
          </a:p>
          <a:p>
            <a:pPr algn="r"/>
            <a:endParaRPr lang="de-DE" altLang="de-DE" sz="3200" b="1" dirty="0"/>
          </a:p>
          <a:p>
            <a:pPr algn="r"/>
            <a:r>
              <a:rPr lang="de-DE" altLang="de-DE" sz="2400" b="1" dirty="0"/>
              <a:t>   </a:t>
            </a:r>
            <a:endParaRPr lang="de-DE" altLang="de-DE" sz="2400" b="1" baseline="30000" dirty="0"/>
          </a:p>
          <a:p>
            <a:pPr algn="r"/>
            <a:r>
              <a:rPr lang="de-DE" altLang="de-DE" b="1" dirty="0">
                <a:ea typeface="MS Mincho" panose="02020609040205080304" pitchFamily="49" charset="-128"/>
                <a:cs typeface="Times New Roman" panose="02020603050405020304" pitchFamily="18" charset="0"/>
              </a:rPr>
              <a:t>					 	</a:t>
            </a:r>
          </a:p>
          <a:p>
            <a:pPr algn="r"/>
            <a:endParaRPr lang="de-DE" altLang="de-DE" sz="2100" b="1" dirty="0">
              <a:ea typeface="MS Mincho" panose="02020609040205080304" pitchFamily="49" charset="-128"/>
            </a:endParaRPr>
          </a:p>
          <a:p>
            <a:pPr algn="r"/>
            <a:endParaRPr lang="de-DE" altLang="de-DE" sz="2100" b="1" dirty="0">
              <a:ea typeface="MS Mincho" panose="02020609040205080304" pitchFamily="49" charset="-128"/>
            </a:endParaRPr>
          </a:p>
          <a:p>
            <a:pPr algn="r"/>
            <a:endParaRPr lang="de-DE" altLang="de-DE" sz="2100" b="1" dirty="0">
              <a:ea typeface="MS Mincho" panose="02020609040205080304" pitchFamily="49" charset="-128"/>
            </a:endParaRPr>
          </a:p>
          <a:p>
            <a:pPr algn="r"/>
            <a:r>
              <a:rPr lang="de-DE" altLang="de-DE" sz="2100" b="1" dirty="0">
                <a:ea typeface="MS Mincho" panose="02020609040205080304" pitchFamily="49" charset="-128"/>
              </a:rPr>
              <a:t>	</a:t>
            </a:r>
          </a:p>
        </p:txBody>
      </p:sp>
      <p:sp>
        <p:nvSpPr>
          <p:cNvPr id="2052" name="Text Box 296">
            <a:extLst>
              <a:ext uri="{FF2B5EF4-FFF2-40B4-BE49-F238E27FC236}">
                <a16:creationId xmlns:a16="http://schemas.microsoft.com/office/drawing/2014/main" id="{D4D738C9-9A49-44FB-BE7C-1B370BB68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25" y="5022850"/>
            <a:ext cx="8258175" cy="504825"/>
          </a:xfrm>
          <a:prstGeom prst="rect">
            <a:avLst/>
          </a:prstGeom>
          <a:solidFill>
            <a:srgbClr val="0091AB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0147" tIns="31276" rIns="60147" bIns="31276">
            <a:spAutoFit/>
          </a:bodyPr>
          <a:lstStyle>
            <a:lvl1pPr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900" b="1">
                <a:solidFill>
                  <a:schemeClr val="bg1"/>
                </a:solidFill>
              </a:rPr>
              <a:t>Methodenspektrum der Einrichtung</a:t>
            </a:r>
            <a:endParaRPr lang="de-DE" altLang="de-DE" sz="29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3" name="Rectangle 516">
            <a:extLst>
              <a:ext uri="{FF2B5EF4-FFF2-40B4-BE49-F238E27FC236}">
                <a16:creationId xmlns:a16="http://schemas.microsoft.com/office/drawing/2014/main" id="{DA702615-DBBF-426E-A65C-D4CA350A3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395450"/>
            <a:ext cx="213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FFFF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054" name="Rectangle 521">
            <a:extLst>
              <a:ext uri="{FF2B5EF4-FFF2-40B4-BE49-F238E27FC236}">
                <a16:creationId xmlns:a16="http://schemas.microsoft.com/office/drawing/2014/main" id="{2A1BD79C-6739-4BAF-BF96-D7DBC559F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398625"/>
            <a:ext cx="213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FFFF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055" name="Rectangle 1049">
            <a:extLst>
              <a:ext uri="{FF2B5EF4-FFF2-40B4-BE49-F238E27FC236}">
                <a16:creationId xmlns:a16="http://schemas.microsoft.com/office/drawing/2014/main" id="{AF45290D-6AF2-4D07-89F1-458211766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417675"/>
            <a:ext cx="213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FFFF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056" name="Rectangle 1449">
            <a:extLst>
              <a:ext uri="{FF2B5EF4-FFF2-40B4-BE49-F238E27FC236}">
                <a16:creationId xmlns:a16="http://schemas.microsoft.com/office/drawing/2014/main" id="{4A03F20C-E538-4074-AD38-FA51B49C5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417675"/>
            <a:ext cx="213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FFFF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057" name="Rectangle 1460">
            <a:extLst>
              <a:ext uri="{FF2B5EF4-FFF2-40B4-BE49-F238E27FC236}">
                <a16:creationId xmlns:a16="http://schemas.microsoft.com/office/drawing/2014/main" id="{9B4AA365-6579-4F99-B5A1-534520082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417675"/>
            <a:ext cx="21386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FFFF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058" name="Text Box 1509">
            <a:extLst>
              <a:ext uri="{FF2B5EF4-FFF2-40B4-BE49-F238E27FC236}">
                <a16:creationId xmlns:a16="http://schemas.microsoft.com/office/drawing/2014/main" id="{BF01E061-3C30-4C20-9FFC-6D35260B7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200" y="5888038"/>
            <a:ext cx="8204200" cy="8107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FFFF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47" tIns="31276" rIns="60147" bIns="31276">
            <a:spAutoFit/>
          </a:bodyPr>
          <a:lstStyle>
            <a:lvl1pPr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de-DE" altLang="de-DE" sz="2400" dirty="0"/>
              <a:t>Text, Arial, 24 </a:t>
            </a:r>
            <a:r>
              <a:rPr lang="de-DE" altLang="de-DE" sz="2400" dirty="0" err="1"/>
              <a:t>pt</a:t>
            </a:r>
            <a:r>
              <a:rPr lang="de-DE" altLang="de-DE" sz="2400" dirty="0"/>
              <a:t>, Zeilenabstand 1,1 –zeilig, Abstand vor Absatz 0,6 </a:t>
            </a:r>
            <a:r>
              <a:rPr lang="de-DE" altLang="de-DE" sz="2400" dirty="0" err="1"/>
              <a:t>pt</a:t>
            </a:r>
            <a:r>
              <a:rPr lang="de-DE" altLang="de-DE" sz="2400" dirty="0"/>
              <a:t>, Blocksatz</a:t>
            </a:r>
          </a:p>
          <a:p>
            <a:pPr marL="571500" indent="-571500">
              <a:lnSpc>
                <a:spcPct val="110000"/>
              </a:lnSpc>
              <a:spcBef>
                <a:spcPts val="1200"/>
              </a:spcBef>
              <a:buClr>
                <a:srgbClr val="8F9CB8"/>
              </a:buClr>
              <a:buFont typeface="Wingdings" panose="05000000000000000000" pitchFamily="2" charset="2"/>
              <a:buChar char="§"/>
              <a:defRPr/>
            </a:pPr>
            <a:r>
              <a:rPr lang="de-DE" altLang="de-DE" sz="2400" dirty="0" err="1"/>
              <a:t>zB</a:t>
            </a:r>
            <a:r>
              <a:rPr lang="de-DE" altLang="de-DE" sz="2400" dirty="0"/>
              <a:t>: </a:t>
            </a:r>
            <a:r>
              <a:rPr lang="de-DE" altLang="en-US" sz="2400" b="1" dirty="0"/>
              <a:t>Ethische Fragestellungen</a:t>
            </a:r>
            <a:r>
              <a:rPr lang="de-DE" altLang="en-US" sz="2400" dirty="0"/>
              <a:t/>
            </a:r>
            <a:br>
              <a:rPr lang="de-DE" altLang="en-US" sz="2400" dirty="0"/>
            </a:br>
            <a:r>
              <a:rPr lang="de-DE" altLang="en-US" sz="2400" dirty="0"/>
              <a:t>Palliative Sedierung, Therapieentscheidungen, assistierter Suizid und Euthanasie</a:t>
            </a:r>
          </a:p>
          <a:p>
            <a:pPr marL="571500" indent="-571500">
              <a:lnSpc>
                <a:spcPct val="110000"/>
              </a:lnSpc>
              <a:spcBef>
                <a:spcPts val="1200"/>
              </a:spcBef>
              <a:buClr>
                <a:srgbClr val="8F9CB8"/>
              </a:buClr>
              <a:buFont typeface="Wingdings" panose="05000000000000000000" pitchFamily="2" charset="2"/>
              <a:buChar char="§"/>
              <a:defRPr/>
            </a:pPr>
            <a:r>
              <a:rPr lang="de-DE" altLang="en-US" sz="2400" b="1" dirty="0"/>
              <a:t>Versorgungsforschung</a:t>
            </a:r>
            <a:r>
              <a:rPr lang="de-DE" altLang="en-US" sz="2400" dirty="0"/>
              <a:t/>
            </a:r>
            <a:br>
              <a:rPr lang="de-DE" altLang="en-US" sz="2400" dirty="0"/>
            </a:br>
            <a:r>
              <a:rPr lang="de-DE" altLang="en-US" sz="2400" dirty="0"/>
              <a:t>Qualität (Outcome, Indikatoren in Palliative Care, Implementierung von Palliative Care), </a:t>
            </a:r>
            <a:r>
              <a:rPr lang="de-DE" altLang="en-US" sz="2400" dirty="0" err="1"/>
              <a:t>Pathways</a:t>
            </a:r>
            <a:r>
              <a:rPr lang="de-DE" altLang="en-US" sz="2400" dirty="0"/>
              <a:t>, Integration, Netzwerke, Bedarfsschätzungen</a:t>
            </a:r>
          </a:p>
          <a:p>
            <a:pPr marL="571500" indent="-571500">
              <a:lnSpc>
                <a:spcPct val="110000"/>
              </a:lnSpc>
              <a:spcBef>
                <a:spcPts val="1200"/>
              </a:spcBef>
              <a:buClr>
                <a:srgbClr val="8F9CB8"/>
              </a:buClr>
              <a:buFont typeface="Wingdings" panose="05000000000000000000" pitchFamily="2" charset="2"/>
              <a:buChar char="§"/>
              <a:defRPr/>
            </a:pPr>
            <a:r>
              <a:rPr lang="de-DE" altLang="en-US" sz="2400" b="1" dirty="0"/>
              <a:t>Klinische Studien</a:t>
            </a:r>
            <a:br>
              <a:rPr lang="de-DE" altLang="en-US" sz="2400" b="1" dirty="0"/>
            </a:br>
            <a:r>
              <a:rPr lang="de-DE" altLang="en-US" sz="2400" dirty="0"/>
              <a:t>Schmerzen, Fatigue</a:t>
            </a:r>
          </a:p>
          <a:p>
            <a:pPr marL="571500" indent="-571500">
              <a:lnSpc>
                <a:spcPct val="110000"/>
              </a:lnSpc>
              <a:spcBef>
                <a:spcPts val="1200"/>
              </a:spcBef>
              <a:buClr>
                <a:srgbClr val="8F9CB8"/>
              </a:buClr>
              <a:buFont typeface="Wingdings" panose="05000000000000000000" pitchFamily="2" charset="2"/>
              <a:buChar char="§"/>
              <a:defRPr/>
            </a:pPr>
            <a:r>
              <a:rPr lang="de-DE" altLang="en-US" sz="2400" b="1" dirty="0"/>
              <a:t>White Paper </a:t>
            </a:r>
            <a:r>
              <a:rPr lang="de-DE" altLang="en-US" sz="2400" dirty="0"/>
              <a:t/>
            </a:r>
            <a:br>
              <a:rPr lang="de-DE" altLang="en-US" sz="2400" dirty="0"/>
            </a:br>
            <a:r>
              <a:rPr lang="de-DE" altLang="en-US" sz="2400" dirty="0"/>
              <a:t>Konsensbildung mit nationalen und internationalen Experten und Gremien</a:t>
            </a:r>
            <a:endParaRPr lang="de-DE" altLang="en-US" sz="2400" b="1" dirty="0">
              <a:solidFill>
                <a:srgbClr val="00698E"/>
              </a:solidFill>
            </a:endParaRP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endParaRPr lang="de-DE" altLang="de-DE" sz="2400" dirty="0"/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de-DE" altLang="de-DE" sz="2400" dirty="0"/>
              <a:t>…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de-DE" altLang="de-DE" sz="2400" dirty="0"/>
              <a:t>…</a:t>
            </a:r>
          </a:p>
        </p:txBody>
      </p:sp>
      <p:sp>
        <p:nvSpPr>
          <p:cNvPr id="2059" name="Text Box 1512">
            <a:extLst>
              <a:ext uri="{FF2B5EF4-FFF2-40B4-BE49-F238E27FC236}">
                <a16:creationId xmlns:a16="http://schemas.microsoft.com/office/drawing/2014/main" id="{2ACF0289-491E-403A-98E8-870A48E79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8200" y="11771313"/>
            <a:ext cx="9013825" cy="654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FFFF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47" tIns="31276" rIns="60147" bIns="31276">
            <a:spAutoFit/>
          </a:bodyPr>
          <a:lstStyle>
            <a:lvl1pPr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de-DE" altLang="de-DE"/>
          </a:p>
          <a:p>
            <a:pPr>
              <a:spcBef>
                <a:spcPct val="50000"/>
              </a:spcBef>
            </a:pPr>
            <a:endParaRPr lang="de-DE" altLang="de-DE"/>
          </a:p>
          <a:p>
            <a:pPr>
              <a:spcBef>
                <a:spcPct val="50000"/>
              </a:spcBef>
            </a:pPr>
            <a:endParaRPr lang="de-DE" altLang="de-DE"/>
          </a:p>
          <a:p>
            <a:pPr>
              <a:spcBef>
                <a:spcPct val="50000"/>
              </a:spcBef>
            </a:pPr>
            <a:endParaRPr lang="de-DE" altLang="de-DE"/>
          </a:p>
          <a:p>
            <a:pPr>
              <a:spcBef>
                <a:spcPct val="50000"/>
              </a:spcBef>
            </a:pPr>
            <a:endParaRPr lang="de-DE" altLang="de-DE"/>
          </a:p>
          <a:p>
            <a:pPr>
              <a:spcBef>
                <a:spcPct val="50000"/>
              </a:spcBef>
            </a:pPr>
            <a:endParaRPr lang="de-DE" altLang="de-DE"/>
          </a:p>
          <a:p>
            <a:pPr>
              <a:spcBef>
                <a:spcPct val="50000"/>
              </a:spcBef>
            </a:pPr>
            <a:endParaRPr lang="de-DE" altLang="de-DE"/>
          </a:p>
          <a:p>
            <a:pPr>
              <a:spcBef>
                <a:spcPct val="50000"/>
              </a:spcBef>
            </a:pPr>
            <a:endParaRPr lang="de-DE" altLang="de-DE"/>
          </a:p>
          <a:p>
            <a:pPr>
              <a:spcBef>
                <a:spcPct val="50000"/>
              </a:spcBef>
            </a:pPr>
            <a:endParaRPr lang="de-DE" altLang="de-DE"/>
          </a:p>
          <a:p>
            <a:pPr>
              <a:spcBef>
                <a:spcPct val="50000"/>
              </a:spcBef>
            </a:pPr>
            <a:endParaRPr lang="de-DE" altLang="de-DE"/>
          </a:p>
          <a:p>
            <a:pPr>
              <a:spcBef>
                <a:spcPct val="50000"/>
              </a:spcBef>
            </a:pPr>
            <a:endParaRPr lang="de-DE" altLang="de-DE"/>
          </a:p>
          <a:p>
            <a:pPr>
              <a:spcBef>
                <a:spcPct val="50000"/>
              </a:spcBef>
            </a:pPr>
            <a:endParaRPr lang="de-DE" altLang="de-DE"/>
          </a:p>
          <a:p>
            <a:pPr>
              <a:spcBef>
                <a:spcPct val="50000"/>
              </a:spcBef>
            </a:pPr>
            <a:endParaRPr lang="de-DE" altLang="de-DE"/>
          </a:p>
          <a:p>
            <a:pPr>
              <a:spcBef>
                <a:spcPct val="50000"/>
              </a:spcBef>
            </a:pPr>
            <a:endParaRPr lang="de-DE" altLang="de-DE"/>
          </a:p>
          <a:p>
            <a:pPr>
              <a:spcBef>
                <a:spcPct val="50000"/>
              </a:spcBef>
            </a:pPr>
            <a:endParaRPr lang="de-DE" altLang="de-DE"/>
          </a:p>
          <a:p>
            <a:pPr>
              <a:spcBef>
                <a:spcPct val="50000"/>
              </a:spcBef>
            </a:pPr>
            <a:endParaRPr lang="de-DE" altLang="de-DE"/>
          </a:p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060" name="Text Box 1639">
            <a:extLst>
              <a:ext uri="{FF2B5EF4-FFF2-40B4-BE49-F238E27FC236}">
                <a16:creationId xmlns:a16="http://schemas.microsoft.com/office/drawing/2014/main" id="{6B0A812F-5F1A-4683-8D52-4648628A6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25" y="5907088"/>
            <a:ext cx="820578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FFFF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47" tIns="31276" rIns="60147" bIns="31276">
            <a:spAutoFit/>
          </a:bodyPr>
          <a:lstStyle>
            <a:lvl1pPr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de-DE" altLang="de-DE" sz="2400" dirty="0"/>
              <a:t>Text, Arial, 24 </a:t>
            </a:r>
            <a:r>
              <a:rPr lang="de-DE" altLang="de-DE" sz="2400" dirty="0" err="1"/>
              <a:t>pt</a:t>
            </a:r>
            <a:r>
              <a:rPr lang="de-DE" altLang="de-DE" sz="2400" dirty="0"/>
              <a:t>, Zeilenabstand 1,1 –zeilig, Abstand vor Absatz 0,6 </a:t>
            </a:r>
            <a:r>
              <a:rPr lang="de-DE" altLang="de-DE" sz="2400" dirty="0" err="1"/>
              <a:t>pt</a:t>
            </a:r>
            <a:r>
              <a:rPr lang="de-DE" altLang="de-DE" sz="2400" dirty="0"/>
              <a:t>, Blocksatz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de-DE" altLang="de-DE" sz="2400" dirty="0" err="1"/>
              <a:t>zB</a:t>
            </a:r>
            <a:r>
              <a:rPr lang="de-DE" altLang="de-DE" sz="2400" dirty="0"/>
              <a:t>: qualitative Methoden, </a:t>
            </a:r>
            <a:r>
              <a:rPr lang="de-DE" altLang="de-DE" sz="2400" dirty="0" err="1"/>
              <a:t>quantitave</a:t>
            </a:r>
            <a:r>
              <a:rPr lang="de-DE" altLang="de-DE" sz="2400" dirty="0"/>
              <a:t> Methoden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de-DE" altLang="de-DE" sz="2400" dirty="0"/>
              <a:t>…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de-DE" altLang="de-DE" sz="2400" dirty="0"/>
              <a:t>…</a:t>
            </a:r>
          </a:p>
        </p:txBody>
      </p:sp>
      <p:sp>
        <p:nvSpPr>
          <p:cNvPr id="2061" name="Text Box 1640">
            <a:extLst>
              <a:ext uri="{FF2B5EF4-FFF2-40B4-BE49-F238E27FC236}">
                <a16:creationId xmlns:a16="http://schemas.microsoft.com/office/drawing/2014/main" id="{8A881B60-9FE7-4520-9B4C-F9F1AD671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200" y="12101513"/>
            <a:ext cx="8204200" cy="504825"/>
          </a:xfrm>
          <a:prstGeom prst="rect">
            <a:avLst/>
          </a:prstGeom>
          <a:solidFill>
            <a:srgbClr val="0091AB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0147" tIns="31276" rIns="60147" bIns="31276">
            <a:spAutoFit/>
          </a:bodyPr>
          <a:lstStyle>
            <a:lvl1pPr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900" b="1" dirty="0">
                <a:solidFill>
                  <a:schemeClr val="bg1"/>
                </a:solidFill>
              </a:rPr>
              <a:t>Forschungsteam der Einrichtung</a:t>
            </a:r>
            <a:endParaRPr lang="de-DE" altLang="de-DE" sz="29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62" name="Text Box 1642">
            <a:extLst>
              <a:ext uri="{FF2B5EF4-FFF2-40B4-BE49-F238E27FC236}">
                <a16:creationId xmlns:a16="http://schemas.microsoft.com/office/drawing/2014/main" id="{F46BAA21-F971-4696-8E15-9A055F7DB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8100" y="12101513"/>
            <a:ext cx="8204200" cy="509587"/>
          </a:xfrm>
          <a:prstGeom prst="rect">
            <a:avLst/>
          </a:prstGeom>
          <a:solidFill>
            <a:srgbClr val="0091AB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0147" tIns="31276" rIns="60147" bIns="31276">
            <a:spAutoFit/>
          </a:bodyPr>
          <a:lstStyle>
            <a:lvl1pPr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900" b="1" dirty="0" smtClean="0">
                <a:solidFill>
                  <a:schemeClr val="bg1"/>
                </a:solidFill>
              </a:rPr>
              <a:t>Forschungspartnerschaften </a:t>
            </a:r>
            <a:r>
              <a:rPr lang="de-DE" altLang="de-DE" sz="2900" b="1" dirty="0">
                <a:solidFill>
                  <a:schemeClr val="bg1"/>
                </a:solidFill>
              </a:rPr>
              <a:t>der Einrichtung</a:t>
            </a:r>
            <a:endParaRPr lang="de-DE" altLang="de-DE" sz="29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63" name="Text Box 1644">
            <a:extLst>
              <a:ext uri="{FF2B5EF4-FFF2-40B4-BE49-F238E27FC236}">
                <a16:creationId xmlns:a16="http://schemas.microsoft.com/office/drawing/2014/main" id="{288052B7-0CC2-467C-9DF2-4A524CE4F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21234400"/>
            <a:ext cx="17405350" cy="509439"/>
          </a:xfrm>
          <a:prstGeom prst="rect">
            <a:avLst/>
          </a:prstGeom>
          <a:solidFill>
            <a:srgbClr val="0091AB"/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60147" tIns="31276" rIns="60147" bIns="31276">
            <a:spAutoFit/>
          </a:bodyPr>
          <a:lstStyle>
            <a:lvl1pPr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900" b="1" dirty="0">
                <a:solidFill>
                  <a:schemeClr val="bg1"/>
                </a:solidFill>
              </a:rPr>
              <a:t>Qualifikationsmöglichkeiten und </a:t>
            </a:r>
            <a:r>
              <a:rPr lang="de-DE" altLang="de-DE" sz="2900" b="1" dirty="0" err="1">
                <a:solidFill>
                  <a:schemeClr val="bg1"/>
                </a:solidFill>
              </a:rPr>
              <a:t>Ansprechpartner:in</a:t>
            </a:r>
            <a:r>
              <a:rPr lang="de-DE" altLang="de-DE" sz="2900" b="1" dirty="0">
                <a:solidFill>
                  <a:schemeClr val="bg1"/>
                </a:solidFill>
              </a:rPr>
              <a:t> der Einrichtung</a:t>
            </a:r>
            <a:endParaRPr lang="de-DE" altLang="de-DE" sz="29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64" name="Text Box 1710">
            <a:extLst>
              <a:ext uri="{FF2B5EF4-FFF2-40B4-BE49-F238E27FC236}">
                <a16:creationId xmlns:a16="http://schemas.microsoft.com/office/drawing/2014/main" id="{2B0AECB2-4673-481F-B8F7-69B05F614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0613" y="27020838"/>
            <a:ext cx="4319587" cy="245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FFFF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47" tIns="31276" rIns="60147" bIns="31276">
            <a:spAutoFit/>
          </a:bodyPr>
          <a:lstStyle>
            <a:lvl1pPr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de-DE" altLang="de-DE" sz="3600"/>
              <a:t>Logo der Einrichtung (Lehrstuhl. Institut bzw. Klinik) </a:t>
            </a:r>
          </a:p>
        </p:txBody>
      </p:sp>
      <p:sp>
        <p:nvSpPr>
          <p:cNvPr id="2065" name="Rectangle 1850">
            <a:extLst>
              <a:ext uri="{FF2B5EF4-FFF2-40B4-BE49-F238E27FC236}">
                <a16:creationId xmlns:a16="http://schemas.microsoft.com/office/drawing/2014/main" id="{6A8F9335-21E0-4DFE-841F-6EECE750F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8075" y="22735358"/>
            <a:ext cx="17405350" cy="3392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47" tIns="31276" rIns="60147" bIns="31276" anchor="ctr">
            <a:spAutoFit/>
          </a:bodyPr>
          <a:lstStyle>
            <a:lvl1pPr marL="342900" indent="-3429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de-DE" altLang="de-DE" sz="2400" b="1" dirty="0"/>
              <a:t>Text, Arial, 24 </a:t>
            </a:r>
            <a:r>
              <a:rPr lang="de-DE" altLang="de-DE" sz="2400" b="1" dirty="0" err="1"/>
              <a:t>pt</a:t>
            </a:r>
            <a:r>
              <a:rPr lang="de-DE" altLang="de-DE" sz="2400" b="1" dirty="0"/>
              <a:t>, fett, Aufzählung,  Zeilenabstand 1,1 –zeilig, Abstand vor Absatz 0,6 </a:t>
            </a:r>
            <a:r>
              <a:rPr lang="de-DE" altLang="de-DE" sz="2400" b="1" dirty="0" err="1"/>
              <a:t>pt</a:t>
            </a:r>
            <a:r>
              <a:rPr lang="de-DE" altLang="de-DE" sz="2400" b="1" dirty="0"/>
              <a:t>, Blocksatz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de-DE" altLang="de-DE" sz="2400" b="1" dirty="0"/>
              <a:t>…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de-DE" altLang="de-DE" sz="2400" b="1" dirty="0"/>
              <a:t>…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de-DE" altLang="de-DE" sz="2400" b="1" dirty="0"/>
              <a:t>…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de-DE" altLang="de-DE" sz="2400" b="1" dirty="0"/>
          </a:p>
          <a:p>
            <a:pPr algn="just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de-DE" altLang="de-DE" sz="2400" b="1" dirty="0"/>
              <a:t>Publikationen: </a:t>
            </a:r>
            <a:r>
              <a:rPr lang="de-DE" altLang="de-DE" sz="2400" dirty="0"/>
              <a:t>(Link zur </a:t>
            </a:r>
            <a:r>
              <a:rPr lang="de-DE" altLang="de-DE" sz="2400" dirty="0" err="1"/>
              <a:t>Publikaitonsliste</a:t>
            </a:r>
            <a:r>
              <a:rPr lang="de-DE" altLang="de-DE" sz="2400" dirty="0"/>
              <a:t> (</a:t>
            </a:r>
            <a:r>
              <a:rPr lang="de-DE" altLang="de-DE" sz="2400" dirty="0" err="1"/>
              <a:t>zB</a:t>
            </a:r>
            <a:r>
              <a:rPr lang="de-DE" altLang="de-DE" sz="2400" dirty="0"/>
              <a:t>. Google Scholar, </a:t>
            </a:r>
            <a:r>
              <a:rPr lang="de-DE" altLang="de-DE" sz="2400" dirty="0" err="1"/>
              <a:t>PubMed</a:t>
            </a:r>
            <a:r>
              <a:rPr lang="de-DE" altLang="de-DE" sz="2400" dirty="0"/>
              <a:t>))</a:t>
            </a:r>
          </a:p>
        </p:txBody>
      </p:sp>
      <p:graphicFrame>
        <p:nvGraphicFramePr>
          <p:cNvPr id="2066" name="Objekt 1">
            <a:extLst>
              <a:ext uri="{FF2B5EF4-FFF2-40B4-BE49-F238E27FC236}">
                <a16:creationId xmlns:a16="http://schemas.microsoft.com/office/drawing/2014/main" id="{2AF7D6E5-19BB-461B-AD54-14FEF732A7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35238" y="893763"/>
          <a:ext cx="6561137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Acrobat Document" r:id="rId4" imgW="5400558" imgH="1075893" progId="AcroExch.Document.11">
                  <p:embed/>
                </p:oleObj>
              </mc:Choice>
              <mc:Fallback>
                <p:oleObj name="Acrobat Document" r:id="rId4" imgW="5400558" imgH="1075893" progId="AcroExch.Document.11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893763"/>
                        <a:ext cx="6561137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7" name="Text Box 1710">
            <a:extLst>
              <a:ext uri="{FF2B5EF4-FFF2-40B4-BE49-F238E27FC236}">
                <a16:creationId xmlns:a16="http://schemas.microsoft.com/office/drawing/2014/main" id="{56F9FA92-57B8-449D-8F63-00675F6EE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30013" y="13127038"/>
            <a:ext cx="8204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FFFF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47" tIns="31276" rIns="60147" bIns="31276">
            <a:spAutoFit/>
          </a:bodyPr>
          <a:lstStyle>
            <a:lvl1pPr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de-DE" altLang="de-DE" sz="2400" dirty="0"/>
              <a:t>Text, Arial, 24 </a:t>
            </a:r>
            <a:r>
              <a:rPr lang="de-DE" altLang="de-DE" sz="2400" dirty="0" err="1"/>
              <a:t>pt</a:t>
            </a:r>
            <a:r>
              <a:rPr lang="de-DE" altLang="de-DE" sz="2400" dirty="0"/>
              <a:t>, Zeilenabstand 1,1 –zeilig, Abstand vor Absatz 0,6 </a:t>
            </a:r>
            <a:r>
              <a:rPr lang="de-DE" altLang="de-DE" sz="2400" dirty="0" err="1"/>
              <a:t>pt</a:t>
            </a:r>
            <a:r>
              <a:rPr lang="de-DE" altLang="de-DE" sz="2400" dirty="0"/>
              <a:t>, Blocksatz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de-DE" altLang="de-DE" sz="2400" dirty="0"/>
              <a:t>1. Einrichtung, Ort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de-DE" altLang="de-DE" sz="2400" dirty="0"/>
              <a:t>2.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de-DE" altLang="de-DE" sz="2400" dirty="0"/>
              <a:t>3.</a:t>
            </a:r>
          </a:p>
        </p:txBody>
      </p:sp>
      <p:sp>
        <p:nvSpPr>
          <p:cNvPr id="2070" name="Text Box 1710">
            <a:extLst>
              <a:ext uri="{FF2B5EF4-FFF2-40B4-BE49-F238E27FC236}">
                <a16:creationId xmlns:a16="http://schemas.microsoft.com/office/drawing/2014/main" id="{E048707F-D3FE-40B7-B3B8-82593C92F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5238" y="13279438"/>
            <a:ext cx="8204200" cy="3429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FFFF"/>
                    </a:gs>
                    <a:gs pos="100000">
                      <a:schemeClr val="bg1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47" tIns="31276" rIns="60147" bIns="31276">
            <a:spAutoFit/>
          </a:bodyPr>
          <a:lstStyle>
            <a:lvl1pPr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de-DE" altLang="de-DE" sz="2400" dirty="0"/>
              <a:t>Text, Arial, 24 </a:t>
            </a:r>
            <a:r>
              <a:rPr lang="de-DE" altLang="de-DE" sz="2400" dirty="0" err="1"/>
              <a:t>pt</a:t>
            </a:r>
            <a:r>
              <a:rPr lang="de-DE" altLang="de-DE" sz="2400" dirty="0"/>
              <a:t>, Zeilenabstand 1,1 –zeilig, Abstand vor Absatz 0,6 </a:t>
            </a:r>
            <a:r>
              <a:rPr lang="de-DE" altLang="de-DE" sz="2400" dirty="0" err="1"/>
              <a:t>pt</a:t>
            </a:r>
            <a:r>
              <a:rPr lang="de-DE" altLang="de-DE" sz="2400" dirty="0"/>
              <a:t>, Blocksatz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de-DE" altLang="de-DE" sz="2400" dirty="0" err="1"/>
              <a:t>zB</a:t>
            </a:r>
            <a:r>
              <a:rPr lang="de-DE" altLang="de-DE" sz="2400" dirty="0"/>
              <a:t>: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de-DE" altLang="de-DE" sz="2400" b="1" dirty="0"/>
              <a:t>Disziplinen</a:t>
            </a:r>
            <a:br>
              <a:rPr lang="de-DE" altLang="de-DE" sz="2400" b="1" dirty="0"/>
            </a:br>
            <a:r>
              <a:rPr lang="de-DE" altLang="de-DE" sz="2400" dirty="0"/>
              <a:t>Ethnologie, Germanistik, Medizin, Philosophie, Psychologie, Soziologie, Soziale Arbeit, Pflegewissenschaft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de-DE" altLang="de-DE" sz="2400" dirty="0"/>
              <a:t>….</a:t>
            </a:r>
          </a:p>
        </p:txBody>
      </p:sp>
      <p:sp>
        <p:nvSpPr>
          <p:cNvPr id="21" name="Text Box 1642">
            <a:extLst>
              <a:ext uri="{FF2B5EF4-FFF2-40B4-BE49-F238E27FC236}">
                <a16:creationId xmlns:a16="http://schemas.microsoft.com/office/drawing/2014/main" id="{F46BAA21-F971-4696-8E15-9A055F7DB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075" y="19353110"/>
            <a:ext cx="17405350" cy="509439"/>
          </a:xfrm>
          <a:prstGeom prst="rect">
            <a:avLst/>
          </a:prstGeom>
          <a:solidFill>
            <a:srgbClr val="0091AB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 lIns="60147" tIns="31276" rIns="60147" bIns="31276">
            <a:spAutoFit/>
          </a:bodyPr>
          <a:lstStyle>
            <a:lvl1pPr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11188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1118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900" b="1" dirty="0" smtClean="0">
                <a:solidFill>
                  <a:schemeClr val="bg1"/>
                </a:solidFill>
              </a:rPr>
              <a:t>Einbindung von </a:t>
            </a:r>
            <a:r>
              <a:rPr lang="de-DE" altLang="de-DE" sz="2900" b="1" dirty="0" err="1" smtClean="0">
                <a:solidFill>
                  <a:schemeClr val="bg1"/>
                </a:solidFill>
              </a:rPr>
              <a:t>Patient:innen</a:t>
            </a:r>
            <a:r>
              <a:rPr lang="de-DE" altLang="de-DE" sz="2900" b="1" dirty="0" smtClean="0">
                <a:solidFill>
                  <a:schemeClr val="bg1"/>
                </a:solidFill>
              </a:rPr>
              <a:t>, Angehörigen und Öffentlichkeit </a:t>
            </a:r>
            <a:endParaRPr lang="de-DE" altLang="de-DE" sz="29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Rectangle 1850">
            <a:extLst>
              <a:ext uri="{FF2B5EF4-FFF2-40B4-BE49-F238E27FC236}">
                <a16:creationId xmlns:a16="http://schemas.microsoft.com/office/drawing/2014/main" id="{6A8F9335-21E0-4DFE-841F-6EECE750F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3" y="20018295"/>
            <a:ext cx="17405350" cy="106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147" tIns="31276" rIns="60147" bIns="31276" anchor="ctr">
            <a:spAutoFit/>
          </a:bodyPr>
          <a:lstStyle>
            <a:lvl1pPr marL="342900" indent="-3429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de-DE" altLang="de-DE" sz="2400" b="1" dirty="0"/>
              <a:t>Text, Arial, 24 </a:t>
            </a:r>
            <a:r>
              <a:rPr lang="de-DE" altLang="de-DE" sz="2400" b="1" dirty="0" err="1"/>
              <a:t>pt</a:t>
            </a:r>
            <a:r>
              <a:rPr lang="de-DE" altLang="de-DE" sz="2400" b="1" dirty="0"/>
              <a:t>, fett, Aufzählung,  Zeilenabstand 1,1 –zeilig, Abstand vor Absatz 0,6 </a:t>
            </a:r>
            <a:r>
              <a:rPr lang="de-DE" altLang="de-DE" sz="2400" b="1" dirty="0" err="1"/>
              <a:t>pt</a:t>
            </a:r>
            <a:r>
              <a:rPr lang="de-DE" altLang="de-DE" sz="2400" b="1" dirty="0"/>
              <a:t>, </a:t>
            </a:r>
            <a:r>
              <a:rPr lang="de-DE" altLang="de-DE" sz="2400" b="1" dirty="0" smtClean="0"/>
              <a:t>Blocksatz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de-DE" altLang="de-DE" sz="2400" dirty="0"/>
              <a:t>(z.B</a:t>
            </a:r>
            <a:r>
              <a:rPr lang="de-DE" altLang="de-DE" sz="2400" dirty="0" smtClean="0"/>
              <a:t>. Forschungsbeirat, PPI, Action Research, regelmäßige Einbindung, sporadische Einbindung, etc.</a:t>
            </a:r>
            <a:endParaRPr lang="de-DE" altLang="de-DE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CCFFFF"/>
            </a:gs>
            <a:gs pos="100000">
              <a:schemeClr val="bg1"/>
            </a:gs>
          </a:gsLst>
          <a:lin ang="27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61118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CCFFFF"/>
            </a:gs>
            <a:gs pos="100000">
              <a:schemeClr val="bg1"/>
            </a:gs>
          </a:gsLst>
          <a:lin ang="27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61118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Benutzerdefiniert</PresentationFormat>
  <Paragraphs>66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MS Mincho</vt:lpstr>
      <vt:lpstr>Times New Roman</vt:lpstr>
      <vt:lpstr>Wingdings</vt:lpstr>
      <vt:lpstr>Standarddesign</vt:lpstr>
      <vt:lpstr>Acrobat Document</vt:lpstr>
      <vt:lpstr>PowerPoint-Präsentation</vt:lpstr>
    </vt:vector>
  </TitlesOfParts>
  <Company>Klinik für Anästhesie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STAN</dc:creator>
  <cp:lastModifiedBy>Heckel, Maria</cp:lastModifiedBy>
  <cp:revision>299</cp:revision>
  <cp:lastPrinted>2002-07-30T10:17:34Z</cp:lastPrinted>
  <dcterms:created xsi:type="dcterms:W3CDTF">1997-09-19T06:07:29Z</dcterms:created>
  <dcterms:modified xsi:type="dcterms:W3CDTF">2023-04-18T14:51:25Z</dcterms:modified>
</cp:coreProperties>
</file>